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92" r:id="rId5"/>
    <p:sldId id="275" r:id="rId6"/>
    <p:sldId id="296" r:id="rId7"/>
    <p:sldId id="277" r:id="rId8"/>
    <p:sldId id="293" r:id="rId9"/>
    <p:sldId id="272" r:id="rId10"/>
    <p:sldId id="257" r:id="rId11"/>
    <p:sldId id="258" r:id="rId12"/>
    <p:sldId id="278" r:id="rId13"/>
    <p:sldId id="313" r:id="rId14"/>
    <p:sldId id="312" r:id="rId15"/>
    <p:sldId id="279" r:id="rId16"/>
    <p:sldId id="260" r:id="rId17"/>
    <p:sldId id="321" r:id="rId18"/>
    <p:sldId id="261" r:id="rId19"/>
    <p:sldId id="262" r:id="rId20"/>
    <p:sldId id="266" r:id="rId21"/>
    <p:sldId id="269" r:id="rId2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70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719347-0651-4809-8216-B0BCF552A0B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CCCF51-D2C6-48E8-83CB-7644E5323A5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B1E20C-FF06-4C8D-B072-273518A24C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344EE8-EE42-4071-955D-DA81D8C7D6B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2C42F-912D-41A9-ABA2-AB11C3C0F2D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330C49-F1EE-4B4A-BD4B-DE5E6E9BACA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1410E1-0B7C-497E-BC58-4AD4989F356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6C8342-AB74-47A5-9325-46AD6AE5CF0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0D7382-4E67-4955-A280-46E567E6956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44F06C-0A19-4DEA-AC7A-ACD0E8C190A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DFBC22-27C9-42C4-8F10-729E6C07CF8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C7CC3B-DE53-4BCF-920C-B9B89376961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0AB8D4-0478-47FF-9FB7-FCB0042588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B80182-7EE9-474A-B27F-07ECBCEFD5B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A2156C-EA46-4971-A0A9-1D79922A8D2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5BAC19-9339-42CF-B011-96C86FD29E3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3ECC0A-3D9B-45B3-90CD-B12255CCD20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FC06E2-DF6C-401D-8CBF-34F80BF352D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758E76-3E4D-4889-A128-0DD2F1C9287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F2DAAA-EC84-42C4-B315-DD24A97F558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F71D30-C1C7-41A8-93B1-FB0A4E1B901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76A5CF-8525-4E25-93FB-598924DB105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1E9FEC2A-E0DC-410D-89F9-231D20AB58E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E77D1090-D894-48DA-879C-47C6BC20BC6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random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6.xml"/><Relationship Id="rId6" Type="http://schemas.openxmlformats.org/officeDocument/2006/relationships/image" Target="../media/image18.png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457200" y="1844824"/>
            <a:ext cx="8229600" cy="2124869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spc="600" noProof="1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  <a:p>
            <a:r>
              <a:rPr lang="zh-CN" altLang="en-US" spc="600" noProof="1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湖州市公共资源交易系统</a:t>
            </a:r>
            <a:endParaRPr lang="en-US" altLang="zh-CN" spc="600" noProof="1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  <a:p>
            <a:endParaRPr lang="en-US" altLang="zh-CN" spc="600" noProof="1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  <a:p>
            <a:r>
              <a:rPr lang="zh-CN" altLang="en-US" spc="600" noProof="1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中华保险</a:t>
            </a:r>
            <a:r>
              <a:rPr lang="en-US" altLang="zh-CN" spc="600" noProof="1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“E</a:t>
            </a:r>
            <a:r>
              <a:rPr lang="zh-CN" altLang="en-US" spc="600" noProof="1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保通</a:t>
            </a:r>
            <a:r>
              <a:rPr lang="en-US" altLang="zh-CN" spc="600" noProof="1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”</a:t>
            </a:r>
            <a:r>
              <a:rPr lang="zh-CN" altLang="en-US" spc="600" noProof="1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电子投标保单系统操作手册</a:t>
            </a:r>
            <a:endParaRPr lang="zh-CN" altLang="en-US" spc="600" noProof="1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  <a:p>
            <a:endParaRPr lang="en-US" altLang="zh-CN" spc="600" noProof="1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  <a:p>
            <a:endParaRPr lang="zh-CN" altLang="en-US" spc="600" noProof="1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标题 3073"/>
          <p:cNvSpPr>
            <a:spLocks noGrp="1" noChangeArrowheads="1"/>
          </p:cNvSpPr>
          <p:nvPr>
            <p:ph type="ctrTitle"/>
          </p:nvPr>
        </p:nvSpPr>
        <p:spPr>
          <a:xfrm>
            <a:off x="685800" y="190500"/>
            <a:ext cx="7772400" cy="431800"/>
          </a:xfrm>
        </p:spPr>
        <p:txBody>
          <a:bodyPr/>
          <a:lstStyle/>
          <a:p>
            <a:pPr algn="l"/>
            <a:r>
              <a:rPr lang="zh-CN" altLang="en-US" sz="2000" dirty="0">
                <a:sym typeface="+mn-ea"/>
              </a:rPr>
              <a:t>填写经办人</a:t>
            </a:r>
            <a:r>
              <a:rPr lang="zh-CN" altLang="en-US" sz="1200" dirty="0"/>
              <a:t>》挑选经办人，获取验证码后，点击下一步进入信息确认</a:t>
            </a:r>
            <a:endParaRPr lang="zh-CN" altLang="en-US" sz="1200" dirty="0"/>
          </a:p>
        </p:txBody>
      </p:sp>
      <p:pic>
        <p:nvPicPr>
          <p:cNvPr id="2" name="图片 1" descr="微信图片_202201041208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405" y="1268730"/>
            <a:ext cx="7607935" cy="4241800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标题 3073"/>
          <p:cNvSpPr>
            <a:spLocks noGrp="1" noChangeArrowheads="1"/>
          </p:cNvSpPr>
          <p:nvPr>
            <p:ph type="ctrTitle"/>
          </p:nvPr>
        </p:nvSpPr>
        <p:spPr>
          <a:xfrm>
            <a:off x="685800" y="190500"/>
            <a:ext cx="7772400" cy="431800"/>
          </a:xfrm>
        </p:spPr>
        <p:txBody>
          <a:bodyPr/>
          <a:lstStyle/>
          <a:p>
            <a:pPr algn="l"/>
            <a:r>
              <a:rPr lang="zh-CN" altLang="en-US" sz="2000" dirty="0">
                <a:sym typeface="+mn-ea"/>
              </a:rPr>
              <a:t>填写经办人</a:t>
            </a:r>
            <a:r>
              <a:rPr lang="zh-CN" altLang="en-US" sz="1200" dirty="0"/>
              <a:t>》信息确认无误后，提交申请</a:t>
            </a:r>
            <a:endParaRPr lang="en-US" altLang="zh-CN" sz="1200" dirty="0"/>
          </a:p>
        </p:txBody>
      </p:sp>
      <p:pic>
        <p:nvPicPr>
          <p:cNvPr id="3" name="图片 2" descr="微信图片_202201041208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4900" y="1442720"/>
            <a:ext cx="6934200" cy="3971925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标题 3073"/>
          <p:cNvSpPr>
            <a:spLocks noGrp="1" noChangeArrowheads="1"/>
          </p:cNvSpPr>
          <p:nvPr>
            <p:ph type="ctrTitle"/>
          </p:nvPr>
        </p:nvSpPr>
        <p:spPr>
          <a:xfrm>
            <a:off x="685800" y="190500"/>
            <a:ext cx="7772400" cy="431800"/>
          </a:xfrm>
        </p:spPr>
        <p:txBody>
          <a:bodyPr/>
          <a:lstStyle/>
          <a:p>
            <a:pPr algn="l"/>
            <a:r>
              <a:rPr lang="zh-CN" altLang="en-US" sz="2000" dirty="0"/>
              <a:t>确认投保单</a:t>
            </a:r>
            <a:r>
              <a:rPr lang="zh-CN" altLang="en-US" sz="1200" dirty="0"/>
              <a:t>》确认投保单内容，勾选“我已阅读并确认相关条款”，点击下一步进入填写经办人</a:t>
            </a:r>
            <a:endParaRPr lang="zh-CN" altLang="zh-CN" sz="12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2270" y="1484630"/>
            <a:ext cx="8378825" cy="4573905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标题 3073"/>
          <p:cNvSpPr>
            <a:spLocks noGrp="1" noChangeArrowheads="1"/>
          </p:cNvSpPr>
          <p:nvPr>
            <p:ph type="ctrTitle"/>
          </p:nvPr>
        </p:nvSpPr>
        <p:spPr>
          <a:xfrm>
            <a:off x="685800" y="190500"/>
            <a:ext cx="7772400" cy="431800"/>
          </a:xfrm>
        </p:spPr>
        <p:txBody>
          <a:bodyPr/>
          <a:lstStyle/>
          <a:p>
            <a:pPr algn="l"/>
            <a:r>
              <a:rPr lang="zh-CN" altLang="en-US" sz="2000" dirty="0"/>
              <a:t>确认投保单</a:t>
            </a:r>
            <a:r>
              <a:rPr lang="zh-CN" altLang="en-US" sz="1200" dirty="0"/>
              <a:t>》确认投保单内容，勾选“我已阅读并确认相关条款”，点击下一步进入填写经办人</a:t>
            </a:r>
            <a:endParaRPr lang="zh-CN" altLang="zh-CN" sz="1200" dirty="0"/>
          </a:p>
        </p:txBody>
      </p:sp>
      <p:pic>
        <p:nvPicPr>
          <p:cNvPr id="3" name="图片 2" descr="微信图片_202201041208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2195" y="1428750"/>
            <a:ext cx="7038975" cy="4000500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标题 3073"/>
          <p:cNvSpPr>
            <a:spLocks noGrp="1" noChangeArrowheads="1"/>
          </p:cNvSpPr>
          <p:nvPr>
            <p:ph type="ctrTitle"/>
          </p:nvPr>
        </p:nvSpPr>
        <p:spPr>
          <a:xfrm>
            <a:off x="685800" y="190500"/>
            <a:ext cx="7772400" cy="431800"/>
          </a:xfrm>
        </p:spPr>
        <p:txBody>
          <a:bodyPr/>
          <a:lstStyle/>
          <a:p>
            <a:pPr algn="l"/>
            <a:r>
              <a:rPr lang="zh-CN" altLang="en-US" sz="2000" dirty="0"/>
              <a:t>材料签章</a:t>
            </a:r>
            <a:r>
              <a:rPr lang="zh-CN" altLang="en-US" sz="1200" dirty="0"/>
              <a:t>》在点击提交申请后，进入</a:t>
            </a:r>
            <a:r>
              <a:rPr lang="zh-CN" altLang="zh-CN" sz="1200" dirty="0"/>
              <a:t>到授信页面。签章</a:t>
            </a:r>
            <a:r>
              <a:rPr lang="zh-CN" altLang="en-US" sz="1200" dirty="0"/>
              <a:t>投保单</a:t>
            </a:r>
            <a:r>
              <a:rPr lang="zh-CN" altLang="zh-CN" sz="1200" dirty="0"/>
              <a:t>以及上传</a:t>
            </a:r>
            <a:r>
              <a:rPr lang="zh-CN" altLang="en-US" sz="1200" dirty="0"/>
              <a:t>证照</a:t>
            </a:r>
            <a:r>
              <a:rPr lang="zh-CN" altLang="zh-CN" sz="1200" dirty="0"/>
              <a:t>文件后，点击</a:t>
            </a:r>
            <a:r>
              <a:rPr lang="zh-CN" altLang="en-US" sz="1200" dirty="0"/>
              <a:t>下一步进入保费支付。</a:t>
            </a:r>
            <a:endParaRPr lang="zh-CN" altLang="zh-CN" sz="12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110" y="1412875"/>
            <a:ext cx="8654415" cy="4624070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标题 3073"/>
          <p:cNvSpPr>
            <a:spLocks noGrp="1" noChangeArrowheads="1"/>
          </p:cNvSpPr>
          <p:nvPr>
            <p:ph type="ctrTitle"/>
          </p:nvPr>
        </p:nvSpPr>
        <p:spPr>
          <a:xfrm>
            <a:off x="685800" y="190500"/>
            <a:ext cx="7772400" cy="431800"/>
          </a:xfrm>
        </p:spPr>
        <p:txBody>
          <a:bodyPr/>
          <a:lstStyle/>
          <a:p>
            <a:pPr algn="l"/>
            <a:r>
              <a:rPr lang="zh-CN" altLang="en-US" sz="2000" dirty="0"/>
              <a:t>材料签章</a:t>
            </a:r>
            <a:r>
              <a:rPr lang="zh-CN" altLang="en-US" sz="1200" dirty="0"/>
              <a:t>》在点击提交申请后，进入</a:t>
            </a:r>
            <a:r>
              <a:rPr lang="zh-CN" altLang="zh-CN" sz="1200" dirty="0"/>
              <a:t>到授信页面。签章</a:t>
            </a:r>
            <a:r>
              <a:rPr lang="zh-CN" altLang="en-US" sz="1200" dirty="0"/>
              <a:t>投保单</a:t>
            </a:r>
            <a:r>
              <a:rPr lang="zh-CN" altLang="zh-CN" sz="1200" dirty="0"/>
              <a:t>以及上传</a:t>
            </a:r>
            <a:r>
              <a:rPr lang="zh-CN" altLang="en-US" sz="1200" dirty="0"/>
              <a:t>证照</a:t>
            </a:r>
            <a:r>
              <a:rPr lang="zh-CN" altLang="zh-CN" sz="1200" dirty="0"/>
              <a:t>文件后，点击</a:t>
            </a:r>
            <a:r>
              <a:rPr lang="zh-CN" altLang="en-US" sz="1200" dirty="0"/>
              <a:t>下一步进入保费支付。</a:t>
            </a:r>
            <a:endParaRPr lang="zh-CN" altLang="zh-CN" sz="12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5135" y="1484630"/>
            <a:ext cx="8253730" cy="4505325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标题 3073"/>
          <p:cNvSpPr>
            <a:spLocks noGrp="1" noChangeArrowheads="1"/>
          </p:cNvSpPr>
          <p:nvPr>
            <p:ph type="ctrTitle"/>
          </p:nvPr>
        </p:nvSpPr>
        <p:spPr>
          <a:xfrm>
            <a:off x="685800" y="190500"/>
            <a:ext cx="7772400" cy="1069975"/>
          </a:xfrm>
        </p:spPr>
        <p:txBody>
          <a:bodyPr/>
          <a:lstStyle/>
          <a:p>
            <a:pPr algn="l"/>
            <a:r>
              <a:rPr lang="zh-CN" altLang="en-US" sz="2000" dirty="0"/>
              <a:t>保费支付</a:t>
            </a:r>
            <a:r>
              <a:rPr lang="zh-CN" altLang="en-US" sz="1200" dirty="0"/>
              <a:t>》保费支付，通过公司</a:t>
            </a:r>
            <a:r>
              <a:rPr lang="zh-CN" altLang="en-US" sz="1600" b="1" dirty="0">
                <a:solidFill>
                  <a:srgbClr val="FF0000"/>
                </a:solidFill>
              </a:rPr>
              <a:t>基本账户</a:t>
            </a:r>
            <a:r>
              <a:rPr lang="zh-CN" altLang="en-US" sz="1200" dirty="0"/>
              <a:t>向指定的保险公司开户账号打款</a:t>
            </a:r>
            <a:r>
              <a:rPr lang="zh-CN" altLang="zh-CN" sz="1200" dirty="0"/>
              <a:t>。</a:t>
            </a:r>
            <a:r>
              <a:rPr lang="zh-CN" altLang="en-US" sz="1200" dirty="0"/>
              <a:t>打款时务必按照代理公司要求备注好</a:t>
            </a:r>
            <a:r>
              <a:rPr lang="zh-CN" altLang="en-US" sz="1600" b="1" dirty="0">
                <a:solidFill>
                  <a:srgbClr val="FF0000"/>
                </a:solidFill>
              </a:rPr>
              <a:t>打款序列号</a:t>
            </a:r>
            <a:r>
              <a:rPr lang="zh-CN" altLang="en-US" sz="1200" dirty="0"/>
              <a:t>。</a:t>
            </a:r>
            <a:br>
              <a:rPr lang="zh-CN" altLang="en-US" sz="1200" dirty="0"/>
            </a:br>
            <a:r>
              <a:rPr lang="zh-CN" altLang="en-US" sz="1400" b="1" dirty="0">
                <a:latin typeface="+mn-ea"/>
                <a:ea typeface="+mn-ea"/>
                <a:cs typeface="+mn-ea"/>
              </a:rPr>
              <a:t>打款完成</a:t>
            </a:r>
            <a:r>
              <a:rPr lang="en-US" altLang="zh-CN" sz="1400" b="1" dirty="0">
                <a:latin typeface="+mn-ea"/>
                <a:ea typeface="+mn-ea"/>
                <a:cs typeface="+mn-ea"/>
              </a:rPr>
              <a:t>20</a:t>
            </a:r>
            <a:r>
              <a:rPr lang="zh-CN" altLang="en-US" sz="1400" b="1" dirty="0">
                <a:latin typeface="+mn-ea"/>
                <a:ea typeface="+mn-ea"/>
                <a:cs typeface="+mn-ea"/>
              </a:rPr>
              <a:t>分钟后点击下方【</a:t>
            </a:r>
            <a:r>
              <a:rPr lang="zh-CN" altLang="en-US" sz="1400" b="1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选择账单</a:t>
            </a:r>
            <a:r>
              <a:rPr lang="zh-CN" altLang="en-US" sz="1400" b="1" dirty="0">
                <a:latin typeface="+mn-ea"/>
                <a:ea typeface="+mn-ea"/>
                <a:cs typeface="+mn-ea"/>
              </a:rPr>
              <a:t>】按钮进行项目确认关联，再点击【</a:t>
            </a:r>
            <a:r>
              <a:rPr lang="zh-CN" altLang="en-US" sz="1400" b="1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查询到账</a:t>
            </a:r>
            <a:r>
              <a:rPr lang="zh-CN" altLang="en-US" sz="1400" b="1" dirty="0">
                <a:latin typeface="+mn-ea"/>
                <a:ea typeface="+mn-ea"/>
                <a:cs typeface="+mn-ea"/>
              </a:rPr>
              <a:t>】，点击下一步生成保单。如果超过</a:t>
            </a:r>
            <a:r>
              <a:rPr lang="en-US" altLang="zh-CN" sz="1400" b="1" dirty="0">
                <a:latin typeface="+mn-ea"/>
                <a:ea typeface="+mn-ea"/>
                <a:cs typeface="+mn-ea"/>
              </a:rPr>
              <a:t>30</a:t>
            </a:r>
            <a:r>
              <a:rPr lang="zh-CN" altLang="en-US" sz="1400" b="1" dirty="0">
                <a:latin typeface="+mn-ea"/>
                <a:ea typeface="+mn-ea"/>
                <a:cs typeface="+mn-ea"/>
              </a:rPr>
              <a:t>分钟选择账单中未显示打款金额，请联系客服。</a:t>
            </a:r>
            <a:endParaRPr lang="en-US" altLang="zh-CN" sz="1400" b="1" dirty="0">
              <a:latin typeface="+mn-ea"/>
              <a:ea typeface="+mn-ea"/>
              <a:cs typeface="+mn-ea"/>
            </a:endParaRPr>
          </a:p>
        </p:txBody>
      </p:sp>
      <p:pic>
        <p:nvPicPr>
          <p:cNvPr id="2" name="图片 1" descr="微信图片_202201041208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2525" y="1390650"/>
            <a:ext cx="6838950" cy="4076700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标题 3073"/>
          <p:cNvSpPr>
            <a:spLocks noGrp="1" noChangeArrowheads="1"/>
          </p:cNvSpPr>
          <p:nvPr>
            <p:ph type="ctrTitle"/>
          </p:nvPr>
        </p:nvSpPr>
        <p:spPr>
          <a:xfrm>
            <a:off x="685800" y="190500"/>
            <a:ext cx="7772400" cy="431800"/>
          </a:xfrm>
        </p:spPr>
        <p:txBody>
          <a:bodyPr/>
          <a:lstStyle/>
          <a:p>
            <a:pPr algn="l"/>
            <a:r>
              <a:rPr lang="zh-CN" altLang="en-US" sz="2000" dirty="0"/>
              <a:t>保函（保单）发放</a:t>
            </a:r>
            <a:r>
              <a:rPr lang="zh-CN" altLang="en-US" sz="1200" dirty="0"/>
              <a:t>》保函生成成功后跳转到发放页面。可以在线浏览或者下载投保单、电子保函（密文）。</a:t>
            </a:r>
            <a:r>
              <a:rPr lang="zh-CN" altLang="en-US" sz="1200" b="1" dirty="0"/>
              <a:t>担保方电子保函（密文）下载后按照招标文件要求和标书一起上传</a:t>
            </a:r>
            <a:r>
              <a:rPr lang="zh-CN" altLang="en-US" sz="1200" dirty="0"/>
              <a:t>。明文电子保函在开标后生成下载。</a:t>
            </a:r>
            <a:endParaRPr lang="zh-CN" altLang="zh-CN" sz="1200" dirty="0"/>
          </a:p>
        </p:txBody>
      </p:sp>
      <p:pic>
        <p:nvPicPr>
          <p:cNvPr id="2" name="图片 1" descr="微信图片_202201041208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433195"/>
            <a:ext cx="6686550" cy="3990975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3073"/>
          <p:cNvSpPr>
            <a:spLocks noGrp="1" noChangeArrowheads="1"/>
          </p:cNvSpPr>
          <p:nvPr>
            <p:ph type="ctrTitle"/>
          </p:nvPr>
        </p:nvSpPr>
        <p:spPr>
          <a:xfrm>
            <a:off x="685800" y="190500"/>
            <a:ext cx="7772400" cy="431800"/>
          </a:xfrm>
        </p:spPr>
        <p:txBody>
          <a:bodyPr/>
          <a:lstStyle/>
          <a:p>
            <a:pPr algn="l"/>
            <a:r>
              <a:rPr lang="zh-CN" altLang="zh-CN" sz="2000"/>
              <a:t>查看保函 </a:t>
            </a:r>
            <a:r>
              <a:rPr lang="zh-CN" altLang="en-US" sz="1200"/>
              <a:t>》在首页</a:t>
            </a:r>
            <a:r>
              <a:rPr lang="en-US" altLang="zh-CN" sz="1200"/>
              <a:t>-</a:t>
            </a:r>
            <a:r>
              <a:rPr lang="zh-CN" altLang="en-US" sz="1200"/>
              <a:t>用户中心</a:t>
            </a:r>
            <a:r>
              <a:rPr lang="en-US" altLang="zh-CN" sz="1200"/>
              <a:t>-</a:t>
            </a:r>
            <a:r>
              <a:rPr lang="zh-CN" altLang="en-US" sz="1200"/>
              <a:t>我的订单</a:t>
            </a:r>
            <a:r>
              <a:rPr lang="en-US" altLang="zh-CN" sz="1200"/>
              <a:t>-</a:t>
            </a:r>
            <a:r>
              <a:rPr lang="zh-CN" altLang="en-US" sz="1200"/>
              <a:t>我的投标保函 内可以查看自己的申请中和申请完成的保函，并申请发票。</a:t>
            </a:r>
            <a:endParaRPr lang="zh-CN" altLang="en-US" sz="12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6550" y="1268730"/>
            <a:ext cx="8471535" cy="4624070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>
            <a:off x="922338" y="2457450"/>
            <a:ext cx="0" cy="10604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任意多边形 21"/>
          <p:cNvSpPr/>
          <p:nvPr>
            <p:custDataLst>
              <p:tags r:id="rId2"/>
            </p:custDataLst>
          </p:nvPr>
        </p:nvSpPr>
        <p:spPr>
          <a:xfrm>
            <a:off x="827088" y="4436745"/>
            <a:ext cx="1003300" cy="1231900"/>
          </a:xfrm>
          <a:custGeom>
            <a:avLst/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endParaRPr lang="zh-CN" altLang="en-US" sz="1500" noProof="1"/>
          </a:p>
        </p:txBody>
      </p:sp>
      <p:sp>
        <p:nvSpPr>
          <p:cNvPr id="23" name="任意多边形 22"/>
          <p:cNvSpPr/>
          <p:nvPr>
            <p:custDataLst>
              <p:tags r:id="rId3"/>
            </p:custDataLst>
          </p:nvPr>
        </p:nvSpPr>
        <p:spPr>
          <a:xfrm>
            <a:off x="1907223" y="4954905"/>
            <a:ext cx="682625" cy="714375"/>
          </a:xfrm>
          <a:custGeom>
            <a:avLst/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8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endParaRPr lang="zh-CN" altLang="en-US" sz="1500" noProof="1">
              <a:solidFill>
                <a:schemeClr val="bg1"/>
              </a:solidFill>
            </a:endParaRPr>
          </a:p>
        </p:txBody>
      </p:sp>
      <p:sp>
        <p:nvSpPr>
          <p:cNvPr id="15364" name="文本框 2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51368" y="5156835"/>
            <a:ext cx="5730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/>
          <a:p>
            <a:r>
              <a:rPr lang="en-US" altLang="zh-CN" sz="1200" b="1">
                <a:solidFill>
                  <a:schemeClr val="bg1"/>
                </a:solidFill>
              </a:rPr>
              <a:t>A</a:t>
            </a:r>
            <a:endParaRPr lang="zh-CN" altLang="en-US" sz="1200" b="1">
              <a:solidFill>
                <a:schemeClr val="bg1"/>
              </a:solidFill>
            </a:endParaRPr>
          </a:p>
        </p:txBody>
      </p:sp>
      <p:sp>
        <p:nvSpPr>
          <p:cNvPr id="31" name="PA-文本框 20"/>
          <p:cNvSpPr txBox="1"/>
          <p:nvPr>
            <p:custDataLst>
              <p:tags r:id="rId5"/>
            </p:custDataLst>
          </p:nvPr>
        </p:nvSpPr>
        <p:spPr>
          <a:xfrm flipH="1">
            <a:off x="2843842" y="4868922"/>
            <a:ext cx="5498788" cy="762893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3200" kern="0" spc="150" noProof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至此完成办理，谢谢查阅！</a:t>
            </a:r>
            <a:endParaRPr lang="zh-CN" altLang="en-US" sz="3200" kern="0" spc="150" noProof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 descr="标准LOGO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5650" y="332740"/>
            <a:ext cx="7952105" cy="361886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标题 3073"/>
          <p:cNvSpPr>
            <a:spLocks noGrp="1" noChangeArrowheads="1"/>
          </p:cNvSpPr>
          <p:nvPr>
            <p:ph type="ctrTitle"/>
          </p:nvPr>
        </p:nvSpPr>
        <p:spPr>
          <a:xfrm>
            <a:off x="685800" y="190500"/>
            <a:ext cx="7772400" cy="431800"/>
          </a:xfrm>
        </p:spPr>
        <p:txBody>
          <a:bodyPr anchor="ctr"/>
          <a:lstStyle/>
          <a:p>
            <a:pPr algn="l"/>
            <a:r>
              <a:rPr lang="zh-CN" altLang="en-US" sz="2000" dirty="0"/>
              <a:t>会员系统</a:t>
            </a:r>
            <a:r>
              <a:rPr lang="zh-CN" altLang="en-US" sz="1200" dirty="0"/>
              <a:t>》登录会员系统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370" y="1125855"/>
            <a:ext cx="8811260" cy="4789805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标题 3073"/>
          <p:cNvSpPr>
            <a:spLocks noGrp="1" noChangeArrowheads="1"/>
          </p:cNvSpPr>
          <p:nvPr>
            <p:ph type="ctrTitle"/>
          </p:nvPr>
        </p:nvSpPr>
        <p:spPr>
          <a:xfrm>
            <a:off x="685800" y="190500"/>
            <a:ext cx="7772400" cy="431800"/>
          </a:xfrm>
        </p:spPr>
        <p:txBody>
          <a:bodyPr anchor="ctr"/>
          <a:lstStyle/>
          <a:p>
            <a:pPr algn="l"/>
            <a:r>
              <a:rPr lang="zh-CN" altLang="en-US" sz="2000" dirty="0"/>
              <a:t>会员系统</a:t>
            </a:r>
            <a:r>
              <a:rPr lang="zh-CN" altLang="en-US" sz="1200" dirty="0"/>
              <a:t>》登录会员系统，进入保函信息查看</a:t>
            </a:r>
            <a:endParaRPr lang="zh-CN" altLang="en-US" sz="12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070" y="1052830"/>
            <a:ext cx="8768080" cy="4766310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标题 3073"/>
          <p:cNvSpPr>
            <a:spLocks noGrp="1" noChangeArrowheads="1"/>
          </p:cNvSpPr>
          <p:nvPr>
            <p:ph type="ctrTitle"/>
          </p:nvPr>
        </p:nvSpPr>
        <p:spPr>
          <a:xfrm>
            <a:off x="683895" y="548640"/>
            <a:ext cx="7772400" cy="431800"/>
          </a:xfrm>
        </p:spPr>
        <p:txBody>
          <a:bodyPr anchor="ctr"/>
          <a:lstStyle/>
          <a:p>
            <a:pPr algn="l"/>
            <a:r>
              <a:rPr lang="zh-CN" altLang="en-US" sz="2000" dirty="0"/>
              <a:t>会员系统</a:t>
            </a:r>
            <a:r>
              <a:rPr lang="zh-CN" altLang="en-US" sz="1200" dirty="0"/>
              <a:t>》查看项目包含缴纳情况</a:t>
            </a:r>
            <a:endParaRPr lang="zh-CN" altLang="en-US" sz="12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495" y="1706880"/>
            <a:ext cx="8307070" cy="4515485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标题 3073"/>
          <p:cNvSpPr>
            <a:spLocks noGrp="1" noChangeArrowheads="1"/>
          </p:cNvSpPr>
          <p:nvPr>
            <p:ph type="ctrTitle"/>
          </p:nvPr>
        </p:nvSpPr>
        <p:spPr>
          <a:xfrm>
            <a:off x="685800" y="190500"/>
            <a:ext cx="7772400" cy="718220"/>
          </a:xfrm>
        </p:spPr>
        <p:txBody>
          <a:bodyPr anchor="ctr"/>
          <a:lstStyle/>
          <a:p>
            <a:pPr algn="l"/>
            <a:r>
              <a:rPr lang="zh-CN" altLang="en-US" sz="2000" dirty="0"/>
              <a:t>会员系统</a:t>
            </a:r>
            <a:r>
              <a:rPr lang="zh-CN" altLang="zh-CN" sz="2000" dirty="0"/>
              <a:t> </a:t>
            </a:r>
            <a:r>
              <a:rPr lang="zh-CN" altLang="en-US" sz="1200" dirty="0"/>
              <a:t>》电子保函缴纳查询页面。</a:t>
            </a:r>
            <a:endParaRPr lang="zh-CN" altLang="zh-CN" sz="1200" dirty="0"/>
          </a:p>
        </p:txBody>
      </p:sp>
      <p:sp>
        <p:nvSpPr>
          <p:cNvPr id="5" name="标题 3073"/>
          <p:cNvSpPr txBox="1">
            <a:spLocks noChangeArrowheads="1"/>
          </p:cNvSpPr>
          <p:nvPr/>
        </p:nvSpPr>
        <p:spPr bwMode="auto">
          <a:xfrm>
            <a:off x="685800" y="937678"/>
            <a:ext cx="77724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5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1200" dirty="0">
                <a:solidFill>
                  <a:srgbClr val="FF0000"/>
                </a:solidFill>
              </a:rPr>
              <a:t>注意：开标前，请务必进行办理查询！</a:t>
            </a:r>
            <a:endParaRPr lang="zh-CN" altLang="zh-CN" sz="1200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505" y="1628775"/>
            <a:ext cx="8030210" cy="4364990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标题 3073"/>
          <p:cNvSpPr>
            <a:spLocks noGrp="1" noChangeArrowheads="1"/>
          </p:cNvSpPr>
          <p:nvPr>
            <p:ph type="ctrTitle"/>
          </p:nvPr>
        </p:nvSpPr>
        <p:spPr>
          <a:xfrm>
            <a:off x="685800" y="190500"/>
            <a:ext cx="7772400" cy="718220"/>
          </a:xfrm>
        </p:spPr>
        <p:txBody>
          <a:bodyPr anchor="ctr"/>
          <a:lstStyle/>
          <a:p>
            <a:pPr algn="l"/>
            <a:r>
              <a:rPr lang="zh-CN" altLang="en-US" sz="2000" dirty="0"/>
              <a:t>会员系统</a:t>
            </a:r>
            <a:r>
              <a:rPr lang="zh-CN" altLang="zh-CN" sz="2000" dirty="0"/>
              <a:t> </a:t>
            </a:r>
            <a:r>
              <a:rPr lang="zh-CN" altLang="en-US" sz="1200" dirty="0"/>
              <a:t>》进入电子保函平台。</a:t>
            </a:r>
            <a:br>
              <a:rPr lang="en-US" altLang="zh-CN" sz="1200" dirty="0"/>
            </a:br>
            <a:endParaRPr lang="zh-CN" altLang="zh-CN" sz="12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84630"/>
            <a:ext cx="8627110" cy="4689475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标题 3073"/>
          <p:cNvSpPr>
            <a:spLocks noGrp="1" noChangeArrowheads="1"/>
          </p:cNvSpPr>
          <p:nvPr>
            <p:ph type="ctrTitle"/>
          </p:nvPr>
        </p:nvSpPr>
        <p:spPr>
          <a:xfrm>
            <a:off x="685800" y="190500"/>
            <a:ext cx="7772400" cy="431800"/>
          </a:xfrm>
        </p:spPr>
        <p:txBody>
          <a:bodyPr anchor="ctr"/>
          <a:lstStyle/>
          <a:p>
            <a:pPr algn="l"/>
            <a:r>
              <a:rPr lang="zh-CN" altLang="en-US" sz="2000" dirty="0"/>
              <a:t>电子保函平台</a:t>
            </a:r>
            <a:r>
              <a:rPr lang="zh-CN" altLang="zh-CN" sz="2000" dirty="0"/>
              <a:t> </a:t>
            </a:r>
            <a:r>
              <a:rPr lang="zh-CN" altLang="en-US" sz="1200" dirty="0"/>
              <a:t>》</a:t>
            </a:r>
            <a:r>
              <a:rPr lang="zh-CN" altLang="zh-CN" sz="1200" dirty="0"/>
              <a:t>进入首页后，插入</a:t>
            </a:r>
            <a:r>
              <a:rPr lang="en-US" altLang="zh-CN" sz="1200" dirty="0"/>
              <a:t>CA</a:t>
            </a:r>
            <a:r>
              <a:rPr lang="zh-CN" altLang="en-US" sz="1200" dirty="0"/>
              <a:t>锁 并</a:t>
            </a:r>
            <a:r>
              <a:rPr lang="zh-CN" altLang="zh-CN" sz="1200" dirty="0"/>
              <a:t>点击</a:t>
            </a:r>
            <a:r>
              <a:rPr lang="en-US" altLang="zh-CN" sz="1200" dirty="0"/>
              <a:t>CA</a:t>
            </a:r>
            <a:r>
              <a:rPr lang="zh-CN" altLang="en-US" sz="1200" dirty="0"/>
              <a:t>登陆</a:t>
            </a:r>
            <a:r>
              <a:rPr lang="zh-CN" altLang="zh-CN" sz="1200" dirty="0"/>
              <a:t> </a:t>
            </a:r>
            <a:endParaRPr lang="zh-CN" altLang="zh-CN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180" y="1484630"/>
            <a:ext cx="8549005" cy="4646930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标题 3073"/>
          <p:cNvSpPr>
            <a:spLocks noGrp="1" noChangeArrowheads="1"/>
          </p:cNvSpPr>
          <p:nvPr>
            <p:ph type="ctrTitle"/>
          </p:nvPr>
        </p:nvSpPr>
        <p:spPr>
          <a:xfrm>
            <a:off x="685800" y="190500"/>
            <a:ext cx="7772400" cy="431800"/>
          </a:xfrm>
        </p:spPr>
        <p:txBody>
          <a:bodyPr/>
          <a:lstStyle/>
          <a:p>
            <a:pPr algn="l"/>
            <a:r>
              <a:rPr lang="zh-CN" altLang="zh-CN" sz="2000" dirty="0"/>
              <a:t>登陆 </a:t>
            </a:r>
            <a:r>
              <a:rPr lang="zh-CN" altLang="en-US" sz="1200" dirty="0"/>
              <a:t>》</a:t>
            </a:r>
            <a:r>
              <a:rPr lang="zh-CN" altLang="zh-CN" sz="1200" dirty="0"/>
              <a:t>登陆成功后，找到需要申请电子保函的项目</a:t>
            </a:r>
            <a:r>
              <a:rPr lang="zh-CN" altLang="en-US" sz="1200" dirty="0"/>
              <a:t>，点击</a:t>
            </a:r>
            <a:r>
              <a:rPr lang="en-US" altLang="zh-CN" sz="1200" dirty="0"/>
              <a:t>“</a:t>
            </a:r>
            <a:r>
              <a:rPr lang="zh-CN" altLang="en-US" sz="1200" dirty="0"/>
              <a:t>立即申请</a:t>
            </a:r>
            <a:r>
              <a:rPr lang="en-US" altLang="zh-CN" sz="1200" dirty="0"/>
              <a:t>”</a:t>
            </a:r>
            <a:endParaRPr lang="en-US" altLang="zh-CN" sz="12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196975"/>
            <a:ext cx="8506460" cy="4623435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3073"/>
          <p:cNvSpPr>
            <a:spLocks noGrp="1" noChangeArrowheads="1"/>
          </p:cNvSpPr>
          <p:nvPr>
            <p:ph type="ctrTitle"/>
          </p:nvPr>
        </p:nvSpPr>
        <p:spPr>
          <a:xfrm>
            <a:off x="685800" y="190500"/>
            <a:ext cx="7772400" cy="431800"/>
          </a:xfrm>
        </p:spPr>
        <p:txBody>
          <a:bodyPr/>
          <a:lstStyle/>
          <a:p>
            <a:pPr algn="l"/>
            <a:r>
              <a:rPr lang="zh-CN" altLang="zh-CN" sz="2000"/>
              <a:t>选择金融机构 </a:t>
            </a:r>
            <a:r>
              <a:rPr lang="zh-CN" altLang="en-US" sz="1200"/>
              <a:t>》</a:t>
            </a:r>
            <a:r>
              <a:rPr lang="zh-CN" altLang="zh-CN" sz="1200"/>
              <a:t>选择要申请的金融机构，点击选择后下一步</a:t>
            </a:r>
            <a:endParaRPr lang="zh-CN" altLang="zh-CN" sz="1200"/>
          </a:p>
        </p:txBody>
      </p:sp>
      <p:pic>
        <p:nvPicPr>
          <p:cNvPr id="3" name="图片 2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705" y="1052830"/>
            <a:ext cx="8881110" cy="4848225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404_1*l_h_i*1_1_1"/>
  <p:tag name="KSO_WM_TEMPLATE_CATEGORY" val="diagram"/>
  <p:tag name="KSO_WM_TEMPLATE_INDEX" val="404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USESOURCEFORMAT_APPLY" val="0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404_1*l_h_i*1_1_2"/>
  <p:tag name="KSO_WM_TEMPLATE_CATEGORY" val="diagram"/>
  <p:tag name="KSO_WM_TEMPLATE_INDEX" val="40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404_1*l_h_i*1_1_3"/>
  <p:tag name="KSO_WM_TEMPLATE_CATEGORY" val="diagram"/>
  <p:tag name="KSO_WM_TEMPLATE_INDEX" val="40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404_1*l_h_i*1_1_4"/>
  <p:tag name="KSO_WM_TEMPLATE_CATEGORY" val="diagram"/>
  <p:tag name="KSO_WM_TEMPLATE_INDEX" val="404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0"/>
</p:tagLst>
</file>

<file path=ppt/tags/tag5.xml><?xml version="1.0" encoding="utf-8"?>
<p:tagLst xmlns:p="http://schemas.openxmlformats.org/presentationml/2006/main">
  <p:tag name="KSO_WM_UNIT_PRESET_TEXT" val="单击此处添加文本具体内容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404_1*l_h_f*1_1_1"/>
  <p:tag name="KSO_WM_TEMPLATE_CATEGORY" val="diagram"/>
  <p:tag name="KSO_WM_TEMPLATE_INDEX" val="404"/>
  <p:tag name="KSO_WM_UNIT_LAYERLEVEL" val="1_1_1"/>
  <p:tag name="KSO_WM_TAG_VERSION" val="1.0"/>
  <p:tag name="KSO_WM_BEAUTIFY_FLAG" val="#wm#"/>
  <p:tag name="KSO_WM_UNIT_TEXT_FILL_FORE_SCHEMECOLOR_INDEX" val="5"/>
  <p:tag name="KSO_WM_UNIT_TEXT_FILL_TYPE" val="1"/>
  <p:tag name="KSO_WM_UNIT_USESOURCEFORMAT_APPLY" val="0"/>
</p:tagLst>
</file>

<file path=ppt/tags/tag6.xml><?xml version="1.0" encoding="utf-8"?>
<p:tagLst xmlns:p="http://schemas.openxmlformats.org/presentationml/2006/main">
  <p:tag name="KSO_WM_SLIDE_ITEM_CNT" val="1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737</Words>
  <Application>WPS 演示</Application>
  <PresentationFormat>全屏显示(4:3)</PresentationFormat>
  <Paragraphs>46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1_默认设计模板</vt:lpstr>
      <vt:lpstr>PowerPoint 演示文稿</vt:lpstr>
      <vt:lpstr>会员系统》登录会员系统</vt:lpstr>
      <vt:lpstr>会员系统》登录会员系统，进入保函信息查看</vt:lpstr>
      <vt:lpstr>会员系统》查看项目包含缴纳情况</vt:lpstr>
      <vt:lpstr>会员系统 》电子保函缴纳查询页面。</vt:lpstr>
      <vt:lpstr>会员系统 》进入电子保函平台。 </vt:lpstr>
      <vt:lpstr>电子保函平台 》进入首页后，插入CA锁 并点击CA登陆 </vt:lpstr>
      <vt:lpstr>登陆 》登陆成功后，找到需要申请电子保函的项目，点击“立即申请”</vt:lpstr>
      <vt:lpstr>选择金融机构 》选择要申请的金融机构，点击选择后下一步</vt:lpstr>
      <vt:lpstr>填写经办人》挑选经办人，获取验证码后，点击下一步进入信息确认</vt:lpstr>
      <vt:lpstr>填写经办人》信息确认无误后，提交申请</vt:lpstr>
      <vt:lpstr>确认投保单》确认投保单内容，勾选“我已阅读并确认相关条款”，点击下一步进入填写经办人</vt:lpstr>
      <vt:lpstr>确认投保单》确认投保单内容，勾选“我已阅读并确认相关条款”，点击下一步进入填写经办人</vt:lpstr>
      <vt:lpstr>材料签章》在点击提交申请后，进入到授信页面。签章投保单以及上传证照文件后，点击下一步进入保费支付。</vt:lpstr>
      <vt:lpstr>材料签章》在点击提交申请后，进入到授信页面。签章投保单以及上传证照文件后，点击下一步进入保费支付。</vt:lpstr>
      <vt:lpstr>保费支付》保费支付，通过公司基本账户向指定的保险公司开户账号打款。打款时务必按照代理公司要求备注好打款序列号。 打款完成20分钟后点击下方【选择账单】按钮进行项目确认关联，再点击【查询到账】，点击下一步生成保单。如果超过30分钟选择账单中未显示打款金额，请联系客服。</vt:lpstr>
      <vt:lpstr>保函（保单）发放》保函生成成功后跳转到发放页面。可以在线浏览或者下载投保单、电子保函（密文）。担保方电子保函（密文）下载后按照招标文件要求和标书一起上传。明文电子保函在开标后生成下载。</vt:lpstr>
      <vt:lpstr>查看保函 》在首页-用户中心-我的订单-我的投标保函 内可以查看自己的申请中和申请完成的保函，并申请发票。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首页</dc:title>
  <dc:creator>kyle</dc:creator>
  <cp:lastModifiedBy>杨国贤</cp:lastModifiedBy>
  <cp:revision>90</cp:revision>
  <dcterms:created xsi:type="dcterms:W3CDTF">2019-10-22T09:10:00Z</dcterms:created>
  <dcterms:modified xsi:type="dcterms:W3CDTF">2022-01-04T04:10:32Z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2052-11.8.2.8950</vt:lpwstr>
  </property>
  <property fmtid="{D5CDD505-2E9C-101B-9397-08002B2CF9AE}" pid="3" name="ICV">
    <vt:lpwstr>037FC1AFB3A44CAAB58A2DB4679A7F52</vt:lpwstr>
  </property>
</Properties>
</file>